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j+mMG2STtha1fRTlTUFhkdrld1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8f2dd8a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8f2dd8a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62ca43d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d62ca43d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637a80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d637a80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62ca43d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d62ca43d2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9b9d8e6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d9b9d8e6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62ca43d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d62ca43d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b0cc18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7b0cc18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62ca43d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d62ca43d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9b9d8e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d9b9d8e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9"/>
          <p:cNvGrpSpPr/>
          <p:nvPr/>
        </p:nvGrpSpPr>
        <p:grpSpPr>
          <a:xfrm>
            <a:off x="830392" y="1191256"/>
            <a:ext cx="745763" cy="45826"/>
            <a:chOff x="4580561" y="2589004"/>
            <a:chExt cx="1064464" cy="25200"/>
          </a:xfrm>
        </p:grpSpPr>
        <p:sp>
          <p:nvSpPr>
            <p:cNvPr id="12" name="Google Shape;1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8"/>
          <p:cNvGrpSpPr/>
          <p:nvPr/>
        </p:nvGrpSpPr>
        <p:grpSpPr>
          <a:xfrm>
            <a:off x="830392" y="4169130"/>
            <a:ext cx="745763" cy="45826"/>
            <a:chOff x="4580561" y="2589004"/>
            <a:chExt cx="1064464" cy="25200"/>
          </a:xfrm>
        </p:grpSpPr>
        <p:sp>
          <p:nvSpPr>
            <p:cNvPr id="75" name="Google Shape;75;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10"/>
          <p:cNvGrpSpPr/>
          <p:nvPr/>
        </p:nvGrpSpPr>
        <p:grpSpPr>
          <a:xfrm>
            <a:off x="830392" y="1191256"/>
            <a:ext cx="745763" cy="45826"/>
            <a:chOff x="4580561" y="2589004"/>
            <a:chExt cx="1064464" cy="25200"/>
          </a:xfrm>
        </p:grpSpPr>
        <p:sp>
          <p:nvSpPr>
            <p:cNvPr id="20" name="Google Shape;2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1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11"/>
          <p:cNvGrpSpPr/>
          <p:nvPr/>
        </p:nvGrpSpPr>
        <p:grpSpPr>
          <a:xfrm>
            <a:off x="830392" y="1191256"/>
            <a:ext cx="745763" cy="45826"/>
            <a:chOff x="4580561" y="2589004"/>
            <a:chExt cx="1064464" cy="25200"/>
          </a:xfrm>
        </p:grpSpPr>
        <p:sp>
          <p:nvSpPr>
            <p:cNvPr id="28" name="Google Shape;28;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1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1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 name="Google Shape;32;p1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12"/>
          <p:cNvGrpSpPr/>
          <p:nvPr/>
        </p:nvGrpSpPr>
        <p:grpSpPr>
          <a:xfrm>
            <a:off x="830392" y="1191256"/>
            <a:ext cx="745763" cy="45826"/>
            <a:chOff x="4580561" y="2589004"/>
            <a:chExt cx="1064464" cy="25200"/>
          </a:xfrm>
        </p:grpSpPr>
        <p:sp>
          <p:nvSpPr>
            <p:cNvPr id="36" name="Google Shape;36;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1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13"/>
          <p:cNvGrpSpPr/>
          <p:nvPr/>
        </p:nvGrpSpPr>
        <p:grpSpPr>
          <a:xfrm>
            <a:off x="830392" y="1191256"/>
            <a:ext cx="745763" cy="45826"/>
            <a:chOff x="4580561" y="2589004"/>
            <a:chExt cx="1064464" cy="25200"/>
          </a:xfrm>
        </p:grpSpPr>
        <p:sp>
          <p:nvSpPr>
            <p:cNvPr id="43" name="Google Shape;43;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1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14"/>
          <p:cNvGrpSpPr/>
          <p:nvPr/>
        </p:nvGrpSpPr>
        <p:grpSpPr>
          <a:xfrm>
            <a:off x="830392" y="1191256"/>
            <a:ext cx="745763" cy="45826"/>
            <a:chOff x="4580561" y="2589004"/>
            <a:chExt cx="1064464" cy="25200"/>
          </a:xfrm>
        </p:grpSpPr>
        <p:sp>
          <p:nvSpPr>
            <p:cNvPr id="50" name="Google Shape;5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1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1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15"/>
          <p:cNvGrpSpPr/>
          <p:nvPr/>
        </p:nvGrpSpPr>
        <p:grpSpPr>
          <a:xfrm>
            <a:off x="830392" y="4169130"/>
            <a:ext cx="745763" cy="45826"/>
            <a:chOff x="4580561" y="2589004"/>
            <a:chExt cx="1064464" cy="25200"/>
          </a:xfrm>
        </p:grpSpPr>
        <p:sp>
          <p:nvSpPr>
            <p:cNvPr id="57" name="Google Shape;57;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16"/>
          <p:cNvGrpSpPr/>
          <p:nvPr/>
        </p:nvGrpSpPr>
        <p:grpSpPr>
          <a:xfrm>
            <a:off x="830392" y="1191256"/>
            <a:ext cx="745763" cy="45826"/>
            <a:chOff x="4580561" y="2589004"/>
            <a:chExt cx="1064464" cy="25200"/>
          </a:xfrm>
        </p:grpSpPr>
        <p:sp>
          <p:nvSpPr>
            <p:cNvPr id="64" name="Google Shape;6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1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1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hs.uk/live-well/eat-well/what-are-reference-intakes-on-food-labels/" TargetMode="External"/><Relationship Id="rId4" Type="http://schemas.openxmlformats.org/officeDocument/2006/relationships/hyperlink" Target="https://www.cbsnews.com/news/for-a-longer-life-researchers-say-eat-this-many-fruits-and-veggies-per-day/" TargetMode="External"/><Relationship Id="rId5" Type="http://schemas.openxmlformats.org/officeDocument/2006/relationships/hyperlink" Target="https://www.wegman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A picture containing food, vegetable, indoor, fruit&#10;&#10;Description automatically generated" id="86" name="Google Shape;86;p1"/>
          <p:cNvPicPr preferRelativeResize="0"/>
          <p:nvPr/>
        </p:nvPicPr>
        <p:blipFill rotWithShape="1">
          <a:blip r:embed="rId3">
            <a:alphaModFix amt="34000"/>
          </a:blip>
          <a:srcRect b="0" l="0" r="0" t="0"/>
          <a:stretch/>
        </p:blipFill>
        <p:spPr>
          <a:xfrm>
            <a:off x="-1177" y="26768"/>
            <a:ext cx="9145177" cy="4951268"/>
          </a:xfrm>
          <a:prstGeom prst="rect">
            <a:avLst/>
          </a:prstGeom>
          <a:noFill/>
          <a:ln>
            <a:noFill/>
          </a:ln>
          <a:effectLst>
            <a:outerShdw blurRad="50800" sx="1000" rotWithShape="0" algn="ctr" dir="5400000" dist="50800" sy="1000">
              <a:srgbClr val="000000"/>
            </a:outerShdw>
          </a:effectLst>
        </p:spPr>
      </p:pic>
      <p:sp>
        <p:nvSpPr>
          <p:cNvPr id="87" name="Google Shape;87;p1"/>
          <p:cNvSpPr txBox="1"/>
          <p:nvPr>
            <p:ph type="ctrTitle"/>
          </p:nvPr>
        </p:nvSpPr>
        <p:spPr>
          <a:xfrm>
            <a:off x="1046373" y="1430746"/>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US" sz="4100"/>
              <a:t>Group 9: </a:t>
            </a:r>
            <a:br>
              <a:rPr lang="en-US" sz="4100"/>
            </a:br>
            <a:r>
              <a:rPr lang="en-US" sz="4100"/>
              <a:t>         Diet Planning Project</a:t>
            </a:r>
            <a:endParaRPr sz="4100"/>
          </a:p>
        </p:txBody>
      </p:sp>
      <p:sp>
        <p:nvSpPr>
          <p:cNvPr id="88" name="Google Shape;88;p1"/>
          <p:cNvSpPr txBox="1"/>
          <p:nvPr>
            <p:ph idx="1" type="subTitle"/>
          </p:nvPr>
        </p:nvSpPr>
        <p:spPr>
          <a:xfrm>
            <a:off x="5008421" y="3884072"/>
            <a:ext cx="5886450" cy="930223"/>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US">
                <a:solidFill>
                  <a:srgbClr val="525252"/>
                </a:solidFill>
              </a:rPr>
              <a:t>                                  </a:t>
            </a:r>
            <a:r>
              <a:rPr b="1" lang="en-US">
                <a:solidFill>
                  <a:srgbClr val="525252"/>
                </a:solidFill>
              </a:rPr>
              <a:t>Qingqing Hu</a:t>
            </a:r>
            <a:endParaRPr/>
          </a:p>
          <a:p>
            <a:pPr indent="0" lvl="0" marL="0" rtl="0" algn="l">
              <a:lnSpc>
                <a:spcPct val="100000"/>
              </a:lnSpc>
              <a:spcBef>
                <a:spcPts val="0"/>
              </a:spcBef>
              <a:spcAft>
                <a:spcPts val="0"/>
              </a:spcAft>
              <a:buSzPts val="1600"/>
              <a:buNone/>
            </a:pPr>
            <a:r>
              <a:rPr b="1" lang="en-US">
                <a:solidFill>
                  <a:srgbClr val="525252"/>
                </a:solidFill>
              </a:rPr>
              <a:t>                                  Zhiwei Wang</a:t>
            </a:r>
            <a:endParaRPr/>
          </a:p>
          <a:p>
            <a:pPr indent="0" lvl="0" marL="0" rtl="0" algn="l">
              <a:lnSpc>
                <a:spcPct val="100000"/>
              </a:lnSpc>
              <a:spcBef>
                <a:spcPts val="0"/>
              </a:spcBef>
              <a:spcAft>
                <a:spcPts val="0"/>
              </a:spcAft>
              <a:buSzPts val="1600"/>
              <a:buNone/>
            </a:pPr>
            <a:r>
              <a:rPr b="1" lang="en-US">
                <a:solidFill>
                  <a:srgbClr val="525252"/>
                </a:solidFill>
              </a:rPr>
              <a:t>                                  Nan Zhang</a:t>
            </a:r>
            <a:endParaRPr/>
          </a:p>
        </p:txBody>
      </p:sp>
      <p:sp>
        <p:nvSpPr>
          <p:cNvPr id="89" name="Google Shape;89;p1"/>
          <p:cNvSpPr txBox="1"/>
          <p:nvPr/>
        </p:nvSpPr>
        <p:spPr>
          <a:xfrm>
            <a:off x="6572253" y="3698187"/>
            <a:ext cx="30912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525252"/>
                </a:solidFill>
                <a:latin typeface="Arial"/>
                <a:ea typeface="Arial"/>
                <a:cs typeface="Arial"/>
                <a:sym typeface="Arial"/>
              </a:rPr>
              <a:t>SCM702 Final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d8f2dd8a87_0_0"/>
          <p:cNvSpPr txBox="1"/>
          <p:nvPr>
            <p:ph type="title"/>
          </p:nvPr>
        </p:nvSpPr>
        <p:spPr>
          <a:xfrm>
            <a:off x="796250" y="6341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Answer Report</a:t>
            </a:r>
            <a:endParaRPr/>
          </a:p>
        </p:txBody>
      </p:sp>
      <p:pic>
        <p:nvPicPr>
          <p:cNvPr id="144" name="Google Shape;144;gd8f2dd8a87_0_0"/>
          <p:cNvPicPr preferRelativeResize="0"/>
          <p:nvPr/>
        </p:nvPicPr>
        <p:blipFill>
          <a:blip r:embed="rId3">
            <a:alphaModFix/>
          </a:blip>
          <a:stretch>
            <a:fillRect/>
          </a:stretch>
        </p:blipFill>
        <p:spPr>
          <a:xfrm>
            <a:off x="199750" y="1269450"/>
            <a:ext cx="5624801" cy="3209099"/>
          </a:xfrm>
          <a:prstGeom prst="rect">
            <a:avLst/>
          </a:prstGeom>
          <a:noFill/>
          <a:ln>
            <a:noFill/>
          </a:ln>
        </p:spPr>
      </p:pic>
      <p:sp>
        <p:nvSpPr>
          <p:cNvPr id="145" name="Google Shape;145;gd8f2dd8a87_0_0"/>
          <p:cNvSpPr txBox="1"/>
          <p:nvPr/>
        </p:nvSpPr>
        <p:spPr>
          <a:xfrm>
            <a:off x="5915975" y="1437450"/>
            <a:ext cx="3109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ato"/>
                <a:ea typeface="Lato"/>
                <a:cs typeface="Lato"/>
                <a:sym typeface="Lato"/>
              </a:rPr>
              <a:t>Binding </a:t>
            </a:r>
            <a:r>
              <a:rPr lang="en-US">
                <a:latin typeface="Lato"/>
                <a:ea typeface="Lato"/>
                <a:cs typeface="Lato"/>
                <a:sym typeface="Lato"/>
              </a:rPr>
              <a:t>constraint</a:t>
            </a:r>
            <a:r>
              <a:rPr lang="en-US">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US">
                <a:latin typeface="Lato"/>
                <a:ea typeface="Lato"/>
                <a:cs typeface="Lato"/>
                <a:sym typeface="Lato"/>
              </a:rPr>
              <a:t>a equality constraint or a constraint that has been pushed to its upper or lower bounds.  (E.g. </a:t>
            </a:r>
            <a:r>
              <a:rPr lang="en-US" sz="1300">
                <a:solidFill>
                  <a:schemeClr val="dk2"/>
                </a:solidFill>
                <a:latin typeface="Lato"/>
                <a:ea typeface="Lato"/>
                <a:cs typeface="Lato"/>
                <a:sym typeface="Lato"/>
              </a:rPr>
              <a:t>Calories...)</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rPr lang="en-US" sz="1300">
                <a:solidFill>
                  <a:schemeClr val="dk2"/>
                </a:solidFill>
                <a:latin typeface="Lato"/>
                <a:ea typeface="Lato"/>
                <a:cs typeface="Lato"/>
                <a:sym typeface="Lato"/>
              </a:rPr>
              <a:t>Not Binding:</a:t>
            </a:r>
            <a:endParaRPr sz="1300">
              <a:solidFill>
                <a:schemeClr val="dk2"/>
              </a:solidFill>
              <a:latin typeface="Lato"/>
              <a:ea typeface="Lato"/>
              <a:cs typeface="Lato"/>
              <a:sym typeface="Lato"/>
            </a:endParaRPr>
          </a:p>
          <a:p>
            <a:pPr indent="0" lvl="0" marL="0" rtl="0" algn="l">
              <a:spcBef>
                <a:spcPts val="0"/>
              </a:spcBef>
              <a:spcAft>
                <a:spcPts val="0"/>
              </a:spcAft>
              <a:buNone/>
            </a:pPr>
            <a:r>
              <a:rPr lang="en-US" sz="1300">
                <a:solidFill>
                  <a:schemeClr val="dk2"/>
                </a:solidFill>
                <a:latin typeface="Lato"/>
                <a:ea typeface="Lato"/>
                <a:cs typeface="Lato"/>
                <a:sym typeface="Lato"/>
              </a:rPr>
              <a:t>a constraint that is not at the imposed upper or lower bound. (E.g.Protein...)</a:t>
            </a:r>
            <a:endParaRPr sz="13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d62ca43d22_0_8"/>
          <p:cNvSpPr txBox="1"/>
          <p:nvPr>
            <p:ph type="title"/>
          </p:nvPr>
        </p:nvSpPr>
        <p:spPr>
          <a:xfrm>
            <a:off x="1835525" y="1789475"/>
            <a:ext cx="6309900" cy="1893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lang="en-US" sz="3700"/>
              <a:t>Part III </a:t>
            </a:r>
            <a:endParaRPr sz="3700"/>
          </a:p>
          <a:p>
            <a:pPr indent="0" lvl="0" marL="0" rtl="0" algn="l">
              <a:spcBef>
                <a:spcPts val="0"/>
              </a:spcBef>
              <a:spcAft>
                <a:spcPts val="0"/>
              </a:spcAft>
              <a:buSzPts val="2889"/>
              <a:buNone/>
            </a:pPr>
            <a:r>
              <a:rPr lang="en-US" sz="3700"/>
              <a:t>          Insights &amp; Issues  </a:t>
            </a:r>
            <a:endParaRPr sz="3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txBox="1"/>
          <p:nvPr/>
        </p:nvSpPr>
        <p:spPr>
          <a:xfrm>
            <a:off x="704050" y="612725"/>
            <a:ext cx="125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525252"/>
                </a:solidFill>
                <a:latin typeface="Lato"/>
                <a:ea typeface="Lato"/>
                <a:cs typeface="Lato"/>
                <a:sym typeface="Lato"/>
              </a:rPr>
              <a:t>insights</a:t>
            </a:r>
            <a:endParaRPr b="1" sz="2100">
              <a:solidFill>
                <a:srgbClr val="525252"/>
              </a:solidFill>
              <a:latin typeface="Lato"/>
              <a:ea typeface="Lato"/>
              <a:cs typeface="Lato"/>
              <a:sym typeface="Lato"/>
            </a:endParaRPr>
          </a:p>
        </p:txBody>
      </p:sp>
      <p:sp>
        <p:nvSpPr>
          <p:cNvPr id="156" name="Google Shape;156;p7"/>
          <p:cNvSpPr txBox="1"/>
          <p:nvPr/>
        </p:nvSpPr>
        <p:spPr>
          <a:xfrm>
            <a:off x="821400" y="1120625"/>
            <a:ext cx="7373100" cy="2402700"/>
          </a:xfrm>
          <a:prstGeom prst="rect">
            <a:avLst/>
          </a:prstGeom>
          <a:noFill/>
          <a:ln>
            <a:noFill/>
          </a:ln>
        </p:spPr>
        <p:txBody>
          <a:bodyPr anchorCtr="0" anchor="t" bIns="91425" lIns="91425" spcFirstLastPara="1" rIns="91425" wrap="square" tIns="91425">
            <a:spAutoFit/>
          </a:bodyPr>
          <a:lstStyle/>
          <a:p>
            <a:pPr indent="-315630" lvl="0" marL="4572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Among carb, protein, fat, and calories, only calories is ‘binding’ in the function</a:t>
            </a:r>
            <a:endParaRPr sz="1370">
              <a:solidFill>
                <a:schemeClr val="accent1"/>
              </a:solidFill>
              <a:latin typeface="Lato"/>
              <a:ea typeface="Lato"/>
              <a:cs typeface="Lato"/>
              <a:sym typeface="Lato"/>
            </a:endParaRPr>
          </a:p>
          <a:p>
            <a:pPr indent="-315630" lvl="0" marL="4572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If we only consider carb, protein, fat, and energy:</a:t>
            </a:r>
            <a:endParaRPr sz="1370">
              <a:solidFill>
                <a:schemeClr val="accent1"/>
              </a:solidFill>
              <a:latin typeface="Lato"/>
              <a:ea typeface="Lato"/>
              <a:cs typeface="Lato"/>
              <a:sym typeface="Lato"/>
            </a:endParaRPr>
          </a:p>
          <a:p>
            <a:pPr indent="-315630" lvl="1" marL="9144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White bread is the most eco-friendly food that can satisfy basic nutritional needs</a:t>
            </a:r>
            <a:endParaRPr sz="1370">
              <a:solidFill>
                <a:schemeClr val="accent1"/>
              </a:solidFill>
              <a:latin typeface="Lato"/>
              <a:ea typeface="Lato"/>
              <a:cs typeface="Lato"/>
              <a:sym typeface="Lato"/>
            </a:endParaRPr>
          </a:p>
          <a:p>
            <a:pPr indent="-315630" lvl="1" marL="9144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Other food chose by solver is just the same amount as the minimum constraint. </a:t>
            </a:r>
            <a:endParaRPr sz="1370">
              <a:solidFill>
                <a:schemeClr val="accent1"/>
              </a:solidFill>
              <a:latin typeface="Lato"/>
              <a:ea typeface="Lato"/>
              <a:cs typeface="Lato"/>
              <a:sym typeface="Lato"/>
            </a:endParaRPr>
          </a:p>
          <a:p>
            <a:pPr indent="-315630" lvl="0" marL="4572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Cost is around $5/day---cheap</a:t>
            </a:r>
            <a:endParaRPr sz="137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37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US" sz="1370">
                <a:solidFill>
                  <a:schemeClr val="accent1"/>
                </a:solidFill>
                <a:latin typeface="Lato"/>
                <a:ea typeface="Lato"/>
                <a:cs typeface="Lato"/>
                <a:sym typeface="Lato"/>
              </a:rPr>
              <a:t>Interesting facts:</a:t>
            </a:r>
            <a:endParaRPr sz="1370">
              <a:solidFill>
                <a:schemeClr val="accent1"/>
              </a:solidFill>
              <a:latin typeface="Lato"/>
              <a:ea typeface="Lato"/>
              <a:cs typeface="Lato"/>
              <a:sym typeface="Lato"/>
            </a:endParaRPr>
          </a:p>
          <a:p>
            <a:pPr indent="-315630" lvl="0" marL="4572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the optimal solution  for two kinds of bread</a:t>
            </a:r>
            <a:endParaRPr sz="1370">
              <a:solidFill>
                <a:schemeClr val="accent1"/>
              </a:solidFill>
              <a:latin typeface="Lato"/>
              <a:ea typeface="Lato"/>
              <a:cs typeface="Lato"/>
              <a:sym typeface="Lato"/>
            </a:endParaRPr>
          </a:p>
          <a:p>
            <a:pPr indent="-315630" lvl="0" marL="457200" rtl="0" algn="l">
              <a:lnSpc>
                <a:spcPct val="115000"/>
              </a:lnSpc>
              <a:spcBef>
                <a:spcPts val="0"/>
              </a:spcBef>
              <a:spcAft>
                <a:spcPts val="0"/>
              </a:spcAft>
              <a:buClr>
                <a:schemeClr val="accent1"/>
              </a:buClr>
              <a:buSzPts val="1371"/>
              <a:buFont typeface="Lato"/>
              <a:buChar char="●"/>
            </a:pPr>
            <a:r>
              <a:rPr lang="en-US" sz="1370">
                <a:solidFill>
                  <a:schemeClr val="accent1"/>
                </a:solidFill>
                <a:latin typeface="Lato"/>
                <a:ea typeface="Lato"/>
                <a:cs typeface="Lato"/>
                <a:sym typeface="Lato"/>
              </a:rPr>
              <a:t>the optimal solution for item(dummy=1) is the lower limit</a:t>
            </a:r>
            <a:endParaRPr sz="1370">
              <a:solidFill>
                <a:schemeClr val="accent1"/>
              </a:solidFill>
              <a:latin typeface="Lato"/>
              <a:ea typeface="Lato"/>
              <a:cs typeface="Lato"/>
              <a:sym typeface="Lato"/>
            </a:endParaRPr>
          </a:p>
          <a:p>
            <a:pPr indent="0" lvl="0" marL="0" rtl="0" algn="l">
              <a:spcBef>
                <a:spcPts val="0"/>
              </a:spcBef>
              <a:spcAft>
                <a:spcPts val="0"/>
              </a:spcAft>
              <a:buNone/>
            </a:pPr>
            <a:r>
              <a:t/>
            </a:r>
            <a:endParaRPr sz="100">
              <a:latin typeface="Lato"/>
              <a:ea typeface="Lato"/>
              <a:cs typeface="Lato"/>
              <a:sym typeface="Lato"/>
            </a:endParaRPr>
          </a:p>
        </p:txBody>
      </p:sp>
      <p:pic>
        <p:nvPicPr>
          <p:cNvPr id="157" name="Google Shape;157;p7"/>
          <p:cNvPicPr preferRelativeResize="0"/>
          <p:nvPr/>
        </p:nvPicPr>
        <p:blipFill>
          <a:blip r:embed="rId3">
            <a:alphaModFix/>
          </a:blip>
          <a:stretch>
            <a:fillRect/>
          </a:stretch>
        </p:blipFill>
        <p:spPr>
          <a:xfrm>
            <a:off x="973900" y="3468475"/>
            <a:ext cx="6825052" cy="535200"/>
          </a:xfrm>
          <a:prstGeom prst="rect">
            <a:avLst/>
          </a:prstGeom>
          <a:noFill/>
          <a:ln>
            <a:noFill/>
          </a:ln>
        </p:spPr>
      </p:pic>
      <p:pic>
        <p:nvPicPr>
          <p:cNvPr id="158" name="Google Shape;158;p7"/>
          <p:cNvPicPr preferRelativeResize="0"/>
          <p:nvPr/>
        </p:nvPicPr>
        <p:blipFill>
          <a:blip r:embed="rId4">
            <a:alphaModFix/>
          </a:blip>
          <a:stretch>
            <a:fillRect/>
          </a:stretch>
        </p:blipFill>
        <p:spPr>
          <a:xfrm>
            <a:off x="973900" y="4122267"/>
            <a:ext cx="6825051" cy="6105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d637a80965_0_0"/>
          <p:cNvSpPr txBox="1"/>
          <p:nvPr>
            <p:ph idx="2" type="body"/>
          </p:nvPr>
        </p:nvSpPr>
        <p:spPr>
          <a:xfrm>
            <a:off x="1177975" y="1893825"/>
            <a:ext cx="6393000" cy="2735400"/>
          </a:xfrm>
          <a:prstGeom prst="rect">
            <a:avLst/>
          </a:prstGeom>
          <a:noFill/>
          <a:ln>
            <a:noFill/>
          </a:ln>
        </p:spPr>
        <p:txBody>
          <a:bodyPr anchorCtr="0" anchor="t" bIns="91425" lIns="91425" spcFirstLastPara="1" rIns="91425" wrap="square" tIns="91425">
            <a:noAutofit/>
          </a:bodyPr>
          <a:lstStyle/>
          <a:p>
            <a:pPr indent="-336207" lvl="0" marL="457200" rtl="0" algn="l">
              <a:lnSpc>
                <a:spcPct val="95000"/>
              </a:lnSpc>
              <a:spcBef>
                <a:spcPts val="0"/>
              </a:spcBef>
              <a:spcAft>
                <a:spcPts val="0"/>
              </a:spcAft>
              <a:buSzPts val="1695"/>
              <a:buChar char="●"/>
            </a:pPr>
            <a:r>
              <a:rPr lang="en-US" sz="1604"/>
              <a:t>Nutritional requirement not comprehensive: lack of vitamin &amp; dietary fiber</a:t>
            </a:r>
            <a:endParaRPr sz="1604"/>
          </a:p>
          <a:p>
            <a:pPr indent="-336207" lvl="0" marL="457200" rtl="0" algn="l">
              <a:lnSpc>
                <a:spcPct val="95000"/>
              </a:lnSpc>
              <a:spcBef>
                <a:spcPts val="0"/>
              </a:spcBef>
              <a:spcAft>
                <a:spcPts val="0"/>
              </a:spcAft>
              <a:buSzPts val="1695"/>
              <a:buChar char="●"/>
            </a:pPr>
            <a:r>
              <a:rPr lang="en-US" sz="1604"/>
              <a:t>Food choices in real world scenario: more than 14 types</a:t>
            </a:r>
            <a:endParaRPr sz="1604"/>
          </a:p>
          <a:p>
            <a:pPr indent="-330517" lvl="0" marL="457200" rtl="0" algn="l">
              <a:lnSpc>
                <a:spcPct val="95000"/>
              </a:lnSpc>
              <a:spcBef>
                <a:spcPts val="0"/>
              </a:spcBef>
              <a:spcAft>
                <a:spcPts val="0"/>
              </a:spcAft>
              <a:buSzPts val="1605"/>
              <a:buChar char="●"/>
            </a:pPr>
            <a:r>
              <a:rPr lang="en-US" sz="1604"/>
              <a:t>Personal taste</a:t>
            </a:r>
            <a:endParaRPr sz="1604"/>
          </a:p>
          <a:p>
            <a:pPr indent="-330517" lvl="0" marL="457200" rtl="0" algn="l">
              <a:lnSpc>
                <a:spcPct val="95000"/>
              </a:lnSpc>
              <a:spcBef>
                <a:spcPts val="0"/>
              </a:spcBef>
              <a:spcAft>
                <a:spcPts val="0"/>
              </a:spcAft>
              <a:buSzPts val="1605"/>
              <a:buChar char="●"/>
            </a:pPr>
            <a:r>
              <a:rPr lang="en-US" sz="1604"/>
              <a:t>Market price</a:t>
            </a:r>
            <a:endParaRPr sz="1604"/>
          </a:p>
          <a:p>
            <a:pPr indent="-336207" lvl="0" marL="457200" rtl="0" algn="l">
              <a:lnSpc>
                <a:spcPct val="95000"/>
              </a:lnSpc>
              <a:spcBef>
                <a:spcPts val="0"/>
              </a:spcBef>
              <a:spcAft>
                <a:spcPts val="0"/>
              </a:spcAft>
              <a:buSzPts val="1695"/>
              <a:buChar char="●"/>
            </a:pPr>
            <a:r>
              <a:rPr lang="en-US" sz="1604"/>
              <a:t>Seasonality </a:t>
            </a:r>
            <a:endParaRPr sz="1604"/>
          </a:p>
          <a:p>
            <a:pPr indent="-330517" lvl="0" marL="457200" rtl="0" algn="l">
              <a:lnSpc>
                <a:spcPct val="95000"/>
              </a:lnSpc>
              <a:spcBef>
                <a:spcPts val="0"/>
              </a:spcBef>
              <a:spcAft>
                <a:spcPts val="0"/>
              </a:spcAft>
              <a:buSzPts val="1605"/>
              <a:buChar char="●"/>
            </a:pPr>
            <a:r>
              <a:rPr lang="en-US" sz="1604"/>
              <a:t>Popularity( for adults)</a:t>
            </a:r>
            <a:endParaRPr sz="1604"/>
          </a:p>
          <a:p>
            <a:pPr indent="-336207" lvl="0" marL="457200" rtl="0" algn="l">
              <a:lnSpc>
                <a:spcPct val="95000"/>
              </a:lnSpc>
              <a:spcBef>
                <a:spcPts val="0"/>
              </a:spcBef>
              <a:spcAft>
                <a:spcPts val="0"/>
              </a:spcAft>
              <a:buSzPts val="1695"/>
              <a:buChar char="●"/>
            </a:pPr>
            <a:r>
              <a:rPr lang="en-US" sz="1604"/>
              <a:t>Implementing issue: what if number of egg for 100g is not an integer ; intake the exact weight for food</a:t>
            </a:r>
            <a:endParaRPr sz="1604"/>
          </a:p>
          <a:p>
            <a:pPr indent="-336207" lvl="0" marL="457200" rtl="0" algn="l">
              <a:lnSpc>
                <a:spcPct val="95000"/>
              </a:lnSpc>
              <a:spcBef>
                <a:spcPts val="0"/>
              </a:spcBef>
              <a:spcAft>
                <a:spcPts val="0"/>
              </a:spcAft>
              <a:buSzPts val="1695"/>
              <a:buChar char="●"/>
            </a:pPr>
            <a:r>
              <a:rPr lang="en-US" sz="1604"/>
              <a:t>Not scalable for weekly planning,</a:t>
            </a:r>
            <a:endParaRPr sz="1604"/>
          </a:p>
        </p:txBody>
      </p:sp>
      <p:sp>
        <p:nvSpPr>
          <p:cNvPr id="164" name="Google Shape;164;gd637a80965_0_0"/>
          <p:cNvSpPr txBox="1"/>
          <p:nvPr/>
        </p:nvSpPr>
        <p:spPr>
          <a:xfrm>
            <a:off x="635575" y="1329850"/>
            <a:ext cx="1779600" cy="492600"/>
          </a:xfrm>
          <a:prstGeom prst="rect">
            <a:avLst/>
          </a:prstGeom>
          <a:noFill/>
          <a:ln>
            <a:noFill/>
          </a:ln>
        </p:spPr>
        <p:txBody>
          <a:bodyPr anchorCtr="0" anchor="t" bIns="91425" lIns="91425" spcFirstLastPara="1" rIns="91425" wrap="square" tIns="91425">
            <a:spAutoFit/>
          </a:bodyPr>
          <a:lstStyle/>
          <a:p>
            <a:pPr indent="0" lvl="0" marL="146050" rtl="0" algn="l">
              <a:lnSpc>
                <a:spcPct val="95000"/>
              </a:lnSpc>
              <a:spcBef>
                <a:spcPts val="0"/>
              </a:spcBef>
              <a:spcAft>
                <a:spcPts val="0"/>
              </a:spcAft>
              <a:buClr>
                <a:srgbClr val="000000"/>
              </a:buClr>
              <a:buSzPts val="1195"/>
              <a:buFont typeface="Arial"/>
              <a:buNone/>
            </a:pPr>
            <a:r>
              <a:rPr b="1" lang="en-US" sz="2105">
                <a:solidFill>
                  <a:schemeClr val="accent1"/>
                </a:solidFill>
                <a:latin typeface="Lato"/>
                <a:ea typeface="Lato"/>
                <a:cs typeface="Lato"/>
                <a:sym typeface="Lato"/>
              </a:rPr>
              <a:t>Issues</a:t>
            </a:r>
            <a:endParaRPr sz="21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d62ca43d22_0_12"/>
          <p:cNvSpPr txBox="1"/>
          <p:nvPr>
            <p:ph type="title"/>
          </p:nvPr>
        </p:nvSpPr>
        <p:spPr>
          <a:xfrm>
            <a:off x="2197325" y="1732825"/>
            <a:ext cx="6309900" cy="1893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889"/>
              <a:buNone/>
            </a:pPr>
            <a:r>
              <a:rPr lang="en-US" sz="3700"/>
              <a:t>Thanks you!</a:t>
            </a:r>
            <a:endParaRPr sz="3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d9b9d8e610_0_19"/>
          <p:cNvSpPr txBox="1"/>
          <p:nvPr>
            <p:ph type="title"/>
          </p:nvPr>
        </p:nvSpPr>
        <p:spPr>
          <a:xfrm>
            <a:off x="857650" y="1300550"/>
            <a:ext cx="50193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b="0" lang="en-US" sz="2430"/>
              <a:t>Work-cited:</a:t>
            </a:r>
            <a:endParaRPr b="0" sz="2430"/>
          </a:p>
        </p:txBody>
      </p:sp>
      <p:sp>
        <p:nvSpPr>
          <p:cNvPr id="175" name="Google Shape;175;gd9b9d8e610_0_19"/>
          <p:cNvSpPr txBox="1"/>
          <p:nvPr/>
        </p:nvSpPr>
        <p:spPr>
          <a:xfrm>
            <a:off x="919175" y="1926375"/>
            <a:ext cx="5739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lang="en-US" u="sng">
                <a:solidFill>
                  <a:schemeClr val="hlink"/>
                </a:solidFill>
                <a:latin typeface="Lato"/>
                <a:ea typeface="Lato"/>
                <a:cs typeface="Lato"/>
                <a:sym typeface="Lato"/>
                <a:hlinkClick r:id="rId3"/>
              </a:rPr>
              <a:t>https://www.nhs.uk/live-well/eat-well/what-are-reference-intakes-on-food-labels/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US" u="sng">
                <a:solidFill>
                  <a:schemeClr val="hlink"/>
                </a:solidFill>
                <a:latin typeface="Lato"/>
                <a:ea typeface="Lato"/>
                <a:cs typeface="Lato"/>
                <a:sym typeface="Lato"/>
                <a:hlinkClick r:id="rId4"/>
              </a:rPr>
              <a:t>https://www.cbsnews.com/news/for-a-longer-life-researchers-say-eat-this-many-fruits-and-veggies-per-day/</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US" u="sng">
                <a:solidFill>
                  <a:schemeClr val="hlink"/>
                </a:solidFill>
                <a:latin typeface="Lato"/>
                <a:ea typeface="Lato"/>
                <a:cs typeface="Lato"/>
                <a:sym typeface="Lato"/>
                <a:hlinkClick r:id="rId5"/>
              </a:rPr>
              <a:t>https://www.wegmans.com/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d62ca43d22_0_0"/>
          <p:cNvSpPr txBox="1"/>
          <p:nvPr>
            <p:ph type="title"/>
          </p:nvPr>
        </p:nvSpPr>
        <p:spPr>
          <a:xfrm>
            <a:off x="1835525" y="1789475"/>
            <a:ext cx="6309900" cy="1893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lang="en-US" sz="3700"/>
              <a:t>P</a:t>
            </a:r>
            <a:r>
              <a:rPr lang="en-US" sz="3700"/>
              <a:t>art I </a:t>
            </a:r>
            <a:endParaRPr sz="3700"/>
          </a:p>
          <a:p>
            <a:pPr indent="0" lvl="0" marL="0" rtl="0" algn="l">
              <a:spcBef>
                <a:spcPts val="0"/>
              </a:spcBef>
              <a:spcAft>
                <a:spcPts val="0"/>
              </a:spcAft>
              <a:buSzPts val="2889"/>
              <a:buNone/>
            </a:pPr>
            <a:r>
              <a:rPr lang="en-US" sz="3700"/>
              <a:t>          </a:t>
            </a:r>
            <a:r>
              <a:rPr lang="en-US" sz="3700"/>
              <a:t>Project Overview  </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idx="1" type="body"/>
          </p:nvPr>
        </p:nvSpPr>
        <p:spPr>
          <a:xfrm>
            <a:off x="749000" y="1339650"/>
            <a:ext cx="7953900" cy="3078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t/>
            </a:r>
            <a:endParaRPr sz="1700"/>
          </a:p>
          <a:p>
            <a:pPr indent="-328453" lvl="0" marL="457200" rtl="0" algn="l">
              <a:lnSpc>
                <a:spcPct val="115000"/>
              </a:lnSpc>
              <a:spcBef>
                <a:spcPts val="0"/>
              </a:spcBef>
              <a:spcAft>
                <a:spcPts val="0"/>
              </a:spcAft>
              <a:buSzPct val="100000"/>
              <a:buChar char="●"/>
            </a:pPr>
            <a:r>
              <a:rPr lang="en-US" sz="1700"/>
              <a:t>The problem: dietary planning</a:t>
            </a:r>
            <a:endParaRPr sz="1700"/>
          </a:p>
          <a:p>
            <a:pPr indent="-316706" lvl="1" marL="914400" rtl="0" algn="l">
              <a:lnSpc>
                <a:spcPct val="115000"/>
              </a:lnSpc>
              <a:spcBef>
                <a:spcPts val="0"/>
              </a:spcBef>
              <a:spcAft>
                <a:spcPts val="0"/>
              </a:spcAft>
              <a:buSzPct val="100000"/>
              <a:buChar char="○"/>
            </a:pPr>
            <a:r>
              <a:rPr lang="en-US" sz="1500"/>
              <a:t>How an individual makes food purchase in order to satisfy his/her daily nutrition needs</a:t>
            </a:r>
            <a:endParaRPr sz="1500"/>
          </a:p>
          <a:p>
            <a:pPr indent="-316706" lvl="1" marL="914400" rtl="0" algn="l">
              <a:lnSpc>
                <a:spcPct val="115000"/>
              </a:lnSpc>
              <a:spcBef>
                <a:spcPts val="0"/>
              </a:spcBef>
              <a:spcAft>
                <a:spcPts val="0"/>
              </a:spcAft>
              <a:buSzPct val="100000"/>
              <a:buChar char="○"/>
            </a:pPr>
            <a:r>
              <a:rPr lang="en-US" sz="1500"/>
              <a:t>Within the budget </a:t>
            </a:r>
            <a:endParaRPr sz="1500"/>
          </a:p>
          <a:p>
            <a:pPr indent="-316706" lvl="1" marL="914400" rtl="0" algn="l">
              <a:lnSpc>
                <a:spcPct val="115000"/>
              </a:lnSpc>
              <a:spcBef>
                <a:spcPts val="0"/>
              </a:spcBef>
              <a:spcAft>
                <a:spcPts val="0"/>
              </a:spcAft>
              <a:buSzPct val="100000"/>
              <a:buChar char="○"/>
            </a:pPr>
            <a:r>
              <a:rPr lang="en-US" sz="1500"/>
              <a:t>Diversity </a:t>
            </a:r>
            <a:endParaRPr sz="1500"/>
          </a:p>
          <a:p>
            <a:pPr indent="0" lvl="0" marL="914400" rtl="0" algn="l">
              <a:lnSpc>
                <a:spcPct val="115000"/>
              </a:lnSpc>
              <a:spcBef>
                <a:spcPts val="0"/>
              </a:spcBef>
              <a:spcAft>
                <a:spcPts val="0"/>
              </a:spcAft>
              <a:buNone/>
            </a:pPr>
            <a:r>
              <a:t/>
            </a:r>
            <a:endParaRPr sz="1500"/>
          </a:p>
          <a:p>
            <a:pPr indent="-328453" lvl="0" marL="457200" rtl="0" algn="l">
              <a:lnSpc>
                <a:spcPct val="115000"/>
              </a:lnSpc>
              <a:spcBef>
                <a:spcPts val="0"/>
              </a:spcBef>
              <a:spcAft>
                <a:spcPts val="0"/>
              </a:spcAft>
              <a:buSzPct val="100000"/>
              <a:buChar char="●"/>
            </a:pPr>
            <a:r>
              <a:rPr lang="en-US" sz="1700"/>
              <a:t>Why worth studying?</a:t>
            </a:r>
            <a:endParaRPr sz="1700"/>
          </a:p>
          <a:p>
            <a:pPr indent="-316706" lvl="1" marL="914400" rtl="0" algn="l">
              <a:lnSpc>
                <a:spcPct val="115000"/>
              </a:lnSpc>
              <a:spcBef>
                <a:spcPts val="0"/>
              </a:spcBef>
              <a:spcAft>
                <a:spcPts val="0"/>
              </a:spcAft>
              <a:buSzPct val="100000"/>
              <a:buChar char="○"/>
            </a:pPr>
            <a:r>
              <a:rPr lang="en-US" sz="1500"/>
              <a:t>Time-saving</a:t>
            </a:r>
            <a:endParaRPr sz="1500"/>
          </a:p>
          <a:p>
            <a:pPr indent="-316706" lvl="1" marL="914400" rtl="0" algn="l">
              <a:lnSpc>
                <a:spcPct val="115000"/>
              </a:lnSpc>
              <a:spcBef>
                <a:spcPts val="0"/>
              </a:spcBef>
              <a:spcAft>
                <a:spcPts val="0"/>
              </a:spcAft>
              <a:buSzPct val="100000"/>
              <a:buChar char="○"/>
            </a:pPr>
            <a:r>
              <a:rPr lang="en-US" sz="1500"/>
              <a:t>Significance of adequate nutritional intake</a:t>
            </a:r>
            <a:endParaRPr sz="1500"/>
          </a:p>
          <a:p>
            <a:pPr indent="-316706" lvl="1" marL="914400" rtl="0" algn="l">
              <a:lnSpc>
                <a:spcPct val="115000"/>
              </a:lnSpc>
              <a:spcBef>
                <a:spcPts val="0"/>
              </a:spcBef>
              <a:spcAft>
                <a:spcPts val="0"/>
              </a:spcAft>
              <a:buSzPct val="100000"/>
              <a:buChar char="○"/>
            </a:pPr>
            <a:r>
              <a:rPr lang="en-US" sz="1500"/>
              <a:t>Policy-making</a:t>
            </a:r>
            <a:endParaRPr sz="1500"/>
          </a:p>
          <a:p>
            <a:pPr indent="-316706" lvl="1" marL="914400" rtl="0" algn="l">
              <a:lnSpc>
                <a:spcPct val="115000"/>
              </a:lnSpc>
              <a:spcBef>
                <a:spcPts val="0"/>
              </a:spcBef>
              <a:spcAft>
                <a:spcPts val="0"/>
              </a:spcAft>
              <a:buSzPct val="100000"/>
              <a:buChar char="○"/>
            </a:pPr>
            <a:r>
              <a:rPr lang="en-US" sz="1500"/>
              <a:t>Applicable in similar scenarios: </a:t>
            </a:r>
            <a:endParaRPr sz="1500"/>
          </a:p>
          <a:p>
            <a:pPr indent="-316706" lvl="2" marL="1371600" rtl="0" algn="l">
              <a:lnSpc>
                <a:spcPct val="115000"/>
              </a:lnSpc>
              <a:spcBef>
                <a:spcPts val="0"/>
              </a:spcBef>
              <a:spcAft>
                <a:spcPts val="0"/>
              </a:spcAft>
              <a:buSzPct val="100000"/>
              <a:buChar char="■"/>
            </a:pPr>
            <a:r>
              <a:rPr lang="en-US" sz="1500"/>
              <a:t>a food service manager in an institution planning daily menus; </a:t>
            </a:r>
            <a:endParaRPr sz="1500"/>
          </a:p>
          <a:p>
            <a:pPr indent="-316706" lvl="2" marL="1371600" rtl="0" algn="l">
              <a:lnSpc>
                <a:spcPct val="115000"/>
              </a:lnSpc>
              <a:spcBef>
                <a:spcPts val="0"/>
              </a:spcBef>
              <a:spcAft>
                <a:spcPts val="0"/>
              </a:spcAft>
              <a:buSzPct val="100000"/>
              <a:buChar char="■"/>
            </a:pPr>
            <a:r>
              <a:rPr lang="en-US" sz="1500"/>
              <a:t>a government agency planning large nutrition or food assistance programs</a:t>
            </a:r>
            <a:endParaRPr sz="1500"/>
          </a:p>
          <a:p>
            <a:pPr indent="-228600" lvl="1" marL="914400" rtl="0" algn="l">
              <a:lnSpc>
                <a:spcPct val="115000"/>
              </a:lnSpc>
              <a:spcBef>
                <a:spcPts val="0"/>
              </a:spcBef>
              <a:spcAft>
                <a:spcPts val="0"/>
              </a:spcAft>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Why do we choose LP model?</a:t>
            </a:r>
            <a:endParaRPr/>
          </a:p>
        </p:txBody>
      </p:sp>
      <p:sp>
        <p:nvSpPr>
          <p:cNvPr id="105" name="Google Shape;105;p5"/>
          <p:cNvSpPr txBox="1"/>
          <p:nvPr>
            <p:ph idx="1" type="body"/>
          </p:nvPr>
        </p:nvSpPr>
        <p:spPr>
          <a:xfrm>
            <a:off x="667978" y="1794566"/>
            <a:ext cx="8314658" cy="2739014"/>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b="0" i="0" lang="en-US" u="none" strike="noStrike">
                <a:solidFill>
                  <a:srgbClr val="595959"/>
                </a:solidFill>
                <a:latin typeface="Lato"/>
                <a:ea typeface="Lato"/>
                <a:cs typeface="Lato"/>
                <a:sym typeface="Lato"/>
              </a:rPr>
              <a:t>Total nutrition can expressed as a linear function of food.</a:t>
            </a:r>
            <a:endParaRPr sz="1400"/>
          </a:p>
          <a:p>
            <a:pPr indent="-292100" lvl="1" marL="742950" rtl="0" algn="l">
              <a:lnSpc>
                <a:spcPct val="115000"/>
              </a:lnSpc>
              <a:spcBef>
                <a:spcPts val="0"/>
              </a:spcBef>
              <a:spcAft>
                <a:spcPts val="0"/>
              </a:spcAft>
              <a:buSzPts val="1200"/>
              <a:buFont typeface="Arial"/>
              <a:buChar char="•"/>
            </a:pPr>
            <a:r>
              <a:rPr b="0" i="0" lang="en-US" sz="1300" u="none" strike="noStrike">
                <a:solidFill>
                  <a:srgbClr val="595959"/>
                </a:solidFill>
                <a:latin typeface="Lato"/>
                <a:ea typeface="Lato"/>
                <a:cs typeface="Lato"/>
                <a:sym typeface="Lato"/>
              </a:rPr>
              <a:t>The contribution of each food  to the nutrition  is proportional to its weight. If you eat 200g apple, the nutrition you get is as twice as 100g apple. </a:t>
            </a:r>
            <a:endParaRPr sz="1200"/>
          </a:p>
          <a:p>
            <a:pPr indent="-292100" lvl="1" marL="742950" rtl="0" algn="l">
              <a:lnSpc>
                <a:spcPct val="115000"/>
              </a:lnSpc>
              <a:spcBef>
                <a:spcPts val="0"/>
              </a:spcBef>
              <a:spcAft>
                <a:spcPts val="0"/>
              </a:spcAft>
              <a:buSzPts val="1200"/>
              <a:buFont typeface="Arial"/>
              <a:buChar char="•"/>
            </a:pPr>
            <a:r>
              <a:rPr b="0" i="0" lang="en-US" sz="1300" u="none" strike="noStrike">
                <a:solidFill>
                  <a:srgbClr val="595959"/>
                </a:solidFill>
                <a:latin typeface="Lato"/>
                <a:ea typeface="Lato"/>
                <a:cs typeface="Lato"/>
                <a:sym typeface="Lato"/>
              </a:rPr>
              <a:t>The contribution to the nutrition  for any food  is independent of the other food. When you eat 100g apple and 100g bread, you can get all the nutrition of those. Bread does not impair the nutrition you can get from apple.</a:t>
            </a:r>
            <a:endParaRPr sz="1200"/>
          </a:p>
          <a:p>
            <a:pPr indent="-317500" lvl="0" marL="457200" rtl="0" algn="l">
              <a:lnSpc>
                <a:spcPct val="115000"/>
              </a:lnSpc>
              <a:spcBef>
                <a:spcPts val="0"/>
              </a:spcBef>
              <a:spcAft>
                <a:spcPts val="0"/>
              </a:spcAft>
              <a:buSzPts val="1400"/>
              <a:buFont typeface="Arial"/>
              <a:buChar char="•"/>
            </a:pPr>
            <a:r>
              <a:rPr b="0" i="0" lang="en-US" u="none" strike="noStrike">
                <a:solidFill>
                  <a:srgbClr val="595959"/>
                </a:solidFill>
                <a:latin typeface="Lato"/>
                <a:ea typeface="Lato"/>
                <a:cs typeface="Lato"/>
                <a:sym typeface="Lato"/>
              </a:rPr>
              <a:t>All the constraints are also linear function of the food.</a:t>
            </a:r>
            <a:endParaRPr sz="1400"/>
          </a:p>
          <a:p>
            <a:pPr indent="-292100" lvl="1" marL="742950" rtl="0" algn="l">
              <a:lnSpc>
                <a:spcPct val="115000"/>
              </a:lnSpc>
              <a:spcBef>
                <a:spcPts val="0"/>
              </a:spcBef>
              <a:spcAft>
                <a:spcPts val="0"/>
              </a:spcAft>
              <a:buSzPts val="1200"/>
              <a:buFont typeface="Arial"/>
              <a:buChar char="•"/>
            </a:pPr>
            <a:r>
              <a:rPr b="0" i="0" lang="en-US" sz="1300" u="none" strike="noStrike">
                <a:solidFill>
                  <a:srgbClr val="595959"/>
                </a:solidFill>
                <a:latin typeface="Lato"/>
                <a:ea typeface="Lato"/>
                <a:cs typeface="Lato"/>
                <a:sym typeface="Lato"/>
              </a:rPr>
              <a:t>To make it more practical, we set  minimum and maximum weight for each kind of food we choose.</a:t>
            </a:r>
            <a:endParaRPr sz="1200"/>
          </a:p>
          <a:p>
            <a:pPr indent="-292100" lvl="1" marL="742950" rtl="0" algn="l">
              <a:lnSpc>
                <a:spcPct val="115000"/>
              </a:lnSpc>
              <a:spcBef>
                <a:spcPts val="1200"/>
              </a:spcBef>
              <a:spcAft>
                <a:spcPts val="0"/>
              </a:spcAft>
              <a:buSzPts val="1200"/>
              <a:buFont typeface="Arial"/>
              <a:buChar char="•"/>
            </a:pPr>
            <a:r>
              <a:rPr b="0" i="0" lang="en-US" sz="1300" u="none" strike="noStrike">
                <a:solidFill>
                  <a:srgbClr val="595959"/>
                </a:solidFill>
                <a:latin typeface="Lato"/>
                <a:ea typeface="Lato"/>
                <a:cs typeface="Lato"/>
                <a:sym typeface="Lato"/>
              </a:rPr>
              <a:t>We have dummy variable y to show whether the food is chosen. We can use y to set constraints for the kinds of food chosen. It also helps us to meet the requirement of minimum and maximum.</a:t>
            </a:r>
            <a:endParaRPr sz="1200"/>
          </a:p>
          <a:p>
            <a:pPr indent="0" lvl="0" marL="0" rtl="0" algn="l">
              <a:lnSpc>
                <a:spcPct val="115000"/>
              </a:lnSpc>
              <a:spcBef>
                <a:spcPts val="0"/>
              </a:spcBef>
              <a:spcAft>
                <a:spcPts val="0"/>
              </a:spcAft>
              <a:buSzPts val="1300"/>
              <a:buNone/>
            </a:pPr>
            <a:r>
              <a:rPr lang="en-US" sz="1200">
                <a:solidFill>
                  <a:srgbClr val="595959"/>
                </a:solidFill>
              </a:rPr>
              <a:t> </a:t>
            </a:r>
            <a:endParaRPr b="0" i="0" sz="1200" u="none" strike="noStrike">
              <a:solidFill>
                <a:srgbClr val="595959"/>
              </a:solidFill>
              <a:latin typeface="Lato"/>
              <a:ea typeface="Lato"/>
              <a:cs typeface="Lato"/>
              <a:sym typeface="Lato"/>
            </a:endParaRPr>
          </a:p>
          <a:p>
            <a:pPr indent="-228600" lvl="0" marL="457200" rtl="0" algn="l">
              <a:lnSpc>
                <a:spcPct val="115000"/>
              </a:lnSpc>
              <a:spcBef>
                <a:spcPts val="0"/>
              </a:spcBef>
              <a:spcAft>
                <a:spcPts val="0"/>
              </a:spcAft>
              <a:buSzPts val="1300"/>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7b0cc18caa_0_0"/>
          <p:cNvSpPr txBox="1"/>
          <p:nvPr>
            <p:ph type="title"/>
          </p:nvPr>
        </p:nvSpPr>
        <p:spPr>
          <a:xfrm>
            <a:off x="729450" y="1318650"/>
            <a:ext cx="7709400" cy="1771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Q:</a:t>
            </a:r>
            <a:endParaRPr/>
          </a:p>
          <a:p>
            <a:pPr indent="0" lvl="0" marL="0" rtl="0" algn="l">
              <a:lnSpc>
                <a:spcPct val="100000"/>
              </a:lnSpc>
              <a:spcBef>
                <a:spcPts val="0"/>
              </a:spcBef>
              <a:spcAft>
                <a:spcPts val="0"/>
              </a:spcAft>
              <a:buSzPct val="111111"/>
              <a:buNone/>
            </a:pPr>
            <a:r>
              <a:rPr b="0" lang="en-US">
                <a:solidFill>
                  <a:srgbClr val="595959"/>
                </a:solidFill>
                <a:latin typeface="Lato"/>
                <a:ea typeface="Lato"/>
                <a:cs typeface="Lato"/>
                <a:sym typeface="Lato"/>
              </a:rPr>
              <a:t>Do we need to eat much every day to reach nutrition requirements?</a:t>
            </a:r>
            <a:endParaRPr b="0">
              <a:solidFill>
                <a:srgbClr val="595959"/>
              </a:solidFill>
              <a:latin typeface="Lato"/>
              <a:ea typeface="Lato"/>
              <a:cs typeface="Lato"/>
              <a:sym typeface="Lato"/>
            </a:endParaRPr>
          </a:p>
          <a:p>
            <a:pPr indent="0" lvl="0" marL="0" rtl="0" algn="l">
              <a:lnSpc>
                <a:spcPct val="100000"/>
              </a:lnSpc>
              <a:spcBef>
                <a:spcPts val="0"/>
              </a:spcBef>
              <a:spcAft>
                <a:spcPts val="0"/>
              </a:spcAft>
              <a:buSzPct val="111111"/>
              <a:buNone/>
            </a:pPr>
            <a:r>
              <a:t/>
            </a:r>
            <a:endParaRPr b="0">
              <a:solidFill>
                <a:srgbClr val="595959"/>
              </a:solidFill>
              <a:latin typeface="Lato"/>
              <a:ea typeface="Lato"/>
              <a:cs typeface="Lato"/>
              <a:sym typeface="Lato"/>
            </a:endParaRPr>
          </a:p>
          <a:p>
            <a:pPr indent="0" lvl="0" marL="0" rtl="0" algn="l">
              <a:lnSpc>
                <a:spcPct val="100000"/>
              </a:lnSpc>
              <a:spcBef>
                <a:spcPts val="0"/>
              </a:spcBef>
              <a:spcAft>
                <a:spcPts val="0"/>
              </a:spcAft>
              <a:buSzPct val="111111"/>
              <a:buNone/>
            </a:pPr>
            <a:r>
              <a:rPr b="0" lang="en-US">
                <a:solidFill>
                  <a:srgbClr val="595959"/>
                </a:solidFill>
                <a:latin typeface="Lato"/>
                <a:ea typeface="Lato"/>
                <a:cs typeface="Lato"/>
                <a:sym typeface="Lato"/>
              </a:rPr>
              <a:t>Expensive or not?</a:t>
            </a:r>
            <a:endParaRPr b="0">
              <a:solidFill>
                <a:srgbClr val="595959"/>
              </a:solidFill>
              <a:latin typeface="Lato"/>
              <a:ea typeface="Lato"/>
              <a:cs typeface="Lato"/>
              <a:sym typeface="Lato"/>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d62ca43d22_0_4"/>
          <p:cNvSpPr txBox="1"/>
          <p:nvPr>
            <p:ph type="title"/>
          </p:nvPr>
        </p:nvSpPr>
        <p:spPr>
          <a:xfrm>
            <a:off x="1835525" y="1789475"/>
            <a:ext cx="6309900" cy="1893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lang="en-US" sz="3700"/>
              <a:t>Part II </a:t>
            </a:r>
            <a:endParaRPr sz="3700"/>
          </a:p>
          <a:p>
            <a:pPr indent="0" lvl="0" marL="0" rtl="0" algn="l">
              <a:spcBef>
                <a:spcPts val="0"/>
              </a:spcBef>
              <a:spcAft>
                <a:spcPts val="0"/>
              </a:spcAft>
              <a:buSzPts val="2889"/>
              <a:buNone/>
            </a:pPr>
            <a:r>
              <a:rPr lang="en-US" sz="3700"/>
              <a:t>          Model and Analysis  </a:t>
            </a:r>
            <a:endParaRPr sz="3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Variables and function</a:t>
            </a:r>
            <a:endParaRPr/>
          </a:p>
        </p:txBody>
      </p:sp>
      <p:sp>
        <p:nvSpPr>
          <p:cNvPr id="121" name="Google Shape;121;p3"/>
          <p:cNvSpPr txBox="1"/>
          <p:nvPr>
            <p:ph idx="1" type="body"/>
          </p:nvPr>
        </p:nvSpPr>
        <p:spPr>
          <a:xfrm>
            <a:off x="729325" y="2078875"/>
            <a:ext cx="3842700" cy="2771400"/>
          </a:xfrm>
          <a:prstGeom prst="rect">
            <a:avLst/>
          </a:prstGeom>
          <a:noFill/>
          <a:ln>
            <a:noFill/>
          </a:ln>
        </p:spPr>
        <p:txBody>
          <a:bodyPr anchorCtr="0" anchor="t" bIns="91425" lIns="91425" spcFirstLastPara="1" rIns="91425" wrap="square" tIns="91425">
            <a:noAutofit/>
          </a:bodyPr>
          <a:lstStyle/>
          <a:p>
            <a:pPr indent="-302327" lvl="0" marL="457200" rtl="0" algn="l">
              <a:lnSpc>
                <a:spcPct val="105000"/>
              </a:lnSpc>
              <a:spcBef>
                <a:spcPts val="0"/>
              </a:spcBef>
              <a:spcAft>
                <a:spcPts val="0"/>
              </a:spcAft>
              <a:buSzPts val="1440"/>
              <a:buChar char="●"/>
            </a:pPr>
            <a:r>
              <a:rPr b="1" lang="en-US" sz="1440"/>
              <a:t>Decision Variables:</a:t>
            </a:r>
            <a:r>
              <a:rPr lang="en-US" sz="1440"/>
              <a:t> what item to choose &amp; amount of each item</a:t>
            </a:r>
            <a:endParaRPr sz="1207"/>
          </a:p>
          <a:p>
            <a:pPr indent="0" lvl="0" marL="914400" rtl="0" algn="l">
              <a:lnSpc>
                <a:spcPct val="105000"/>
              </a:lnSpc>
              <a:spcBef>
                <a:spcPts val="0"/>
              </a:spcBef>
              <a:spcAft>
                <a:spcPts val="0"/>
              </a:spcAft>
              <a:buNone/>
            </a:pPr>
            <a:r>
              <a:t/>
            </a:r>
            <a:endParaRPr sz="1285"/>
          </a:p>
          <a:p>
            <a:pPr indent="-305184" lvl="1" marL="914400" rtl="0" algn="l">
              <a:lnSpc>
                <a:spcPct val="105000"/>
              </a:lnSpc>
              <a:spcBef>
                <a:spcPts val="0"/>
              </a:spcBef>
              <a:spcAft>
                <a:spcPts val="0"/>
              </a:spcAft>
              <a:buSzPts val="1285"/>
              <a:buChar char="●"/>
            </a:pPr>
            <a:r>
              <a:rPr lang="en-US" sz="1285"/>
              <a:t>14 items of food:</a:t>
            </a:r>
            <a:endParaRPr sz="1052"/>
          </a:p>
          <a:p>
            <a:pPr indent="-305184" lvl="2" marL="1371600" rtl="0" algn="l">
              <a:lnSpc>
                <a:spcPct val="105000"/>
              </a:lnSpc>
              <a:spcBef>
                <a:spcPts val="0"/>
              </a:spcBef>
              <a:spcAft>
                <a:spcPts val="0"/>
              </a:spcAft>
              <a:buSzPts val="1285"/>
              <a:buChar char="●"/>
            </a:pPr>
            <a:r>
              <a:rPr lang="en-US" sz="1285"/>
              <a:t>X1 = amount of white bread</a:t>
            </a:r>
            <a:endParaRPr sz="1052"/>
          </a:p>
          <a:p>
            <a:pPr indent="-305184" lvl="2" marL="1371600" rtl="0" algn="l">
              <a:lnSpc>
                <a:spcPct val="105000"/>
              </a:lnSpc>
              <a:spcBef>
                <a:spcPts val="0"/>
              </a:spcBef>
              <a:spcAft>
                <a:spcPts val="0"/>
              </a:spcAft>
              <a:buSzPts val="1285"/>
              <a:buChar char="●"/>
            </a:pPr>
            <a:r>
              <a:rPr lang="en-US" sz="1285"/>
              <a:t>X2 = amount of whole-wheat bread</a:t>
            </a:r>
            <a:endParaRPr sz="1052"/>
          </a:p>
          <a:p>
            <a:pPr indent="-305184" lvl="2" marL="1371600" rtl="0" algn="l">
              <a:lnSpc>
                <a:spcPct val="105000"/>
              </a:lnSpc>
              <a:spcBef>
                <a:spcPts val="0"/>
              </a:spcBef>
              <a:spcAft>
                <a:spcPts val="0"/>
              </a:spcAft>
              <a:buSzPts val="1285"/>
              <a:buChar char="●"/>
            </a:pPr>
            <a:r>
              <a:rPr lang="en-US" sz="1285"/>
              <a:t>…</a:t>
            </a:r>
            <a:endParaRPr sz="1052"/>
          </a:p>
          <a:p>
            <a:pPr indent="-305184" lvl="2" marL="1371600" rtl="0" algn="l">
              <a:lnSpc>
                <a:spcPct val="105000"/>
              </a:lnSpc>
              <a:spcBef>
                <a:spcPts val="0"/>
              </a:spcBef>
              <a:spcAft>
                <a:spcPts val="0"/>
              </a:spcAft>
              <a:buSzPts val="1285"/>
              <a:buChar char="●"/>
            </a:pPr>
            <a:r>
              <a:rPr lang="en-US" sz="1285"/>
              <a:t>X14 = amount of Gala apple</a:t>
            </a:r>
            <a:endParaRPr sz="1285"/>
          </a:p>
          <a:p>
            <a:pPr indent="0" lvl="0" marL="1371600" rtl="0" algn="l">
              <a:lnSpc>
                <a:spcPct val="105000"/>
              </a:lnSpc>
              <a:spcBef>
                <a:spcPts val="0"/>
              </a:spcBef>
              <a:spcAft>
                <a:spcPts val="0"/>
              </a:spcAft>
              <a:buSzPts val="852"/>
              <a:buNone/>
            </a:pPr>
            <a:r>
              <a:t/>
            </a:r>
            <a:endParaRPr sz="1285"/>
          </a:p>
          <a:p>
            <a:pPr indent="-305184" lvl="2" marL="1371600" rtl="0" algn="l">
              <a:lnSpc>
                <a:spcPct val="105000"/>
              </a:lnSpc>
              <a:spcBef>
                <a:spcPts val="0"/>
              </a:spcBef>
              <a:spcAft>
                <a:spcPts val="0"/>
              </a:spcAft>
              <a:buSzPts val="1285"/>
              <a:buChar char="●"/>
            </a:pPr>
            <a:r>
              <a:rPr lang="en-US" sz="1285"/>
              <a:t>yi=Dummy variable(i=1,2….14)</a:t>
            </a:r>
            <a:endParaRPr sz="1285"/>
          </a:p>
          <a:p>
            <a:pPr indent="0" lvl="0" marL="0" rtl="0" algn="l">
              <a:lnSpc>
                <a:spcPct val="105000"/>
              </a:lnSpc>
              <a:spcBef>
                <a:spcPts val="1200"/>
              </a:spcBef>
              <a:spcAft>
                <a:spcPts val="0"/>
              </a:spcAft>
              <a:buSzPts val="1008"/>
              <a:buNone/>
            </a:pPr>
            <a:r>
              <a:t/>
            </a:r>
            <a:endParaRPr sz="1207"/>
          </a:p>
          <a:p>
            <a:pPr indent="0" lvl="0" marL="0" rtl="0" algn="l">
              <a:lnSpc>
                <a:spcPct val="105000"/>
              </a:lnSpc>
              <a:spcBef>
                <a:spcPts val="1200"/>
              </a:spcBef>
              <a:spcAft>
                <a:spcPts val="1200"/>
              </a:spcAft>
              <a:buSzPts val="1008"/>
              <a:buNone/>
            </a:pPr>
            <a:r>
              <a:t/>
            </a:r>
            <a:endParaRPr sz="1007"/>
          </a:p>
        </p:txBody>
      </p:sp>
      <p:sp>
        <p:nvSpPr>
          <p:cNvPr id="122" name="Google Shape;122;p3"/>
          <p:cNvSpPr txBox="1"/>
          <p:nvPr>
            <p:ph idx="2" type="body"/>
          </p:nvPr>
        </p:nvSpPr>
        <p:spPr>
          <a:xfrm>
            <a:off x="4780454" y="2141500"/>
            <a:ext cx="4214700" cy="1768200"/>
          </a:xfrm>
          <a:prstGeom prst="rect">
            <a:avLst/>
          </a:prstGeom>
          <a:noFill/>
          <a:ln>
            <a:noFill/>
          </a:ln>
        </p:spPr>
        <p:txBody>
          <a:bodyPr anchorCtr="0" anchor="t" bIns="91425" lIns="91425" spcFirstLastPara="1" rIns="91425" wrap="square" tIns="91425">
            <a:normAutofit/>
          </a:bodyPr>
          <a:lstStyle/>
          <a:p>
            <a:pPr indent="-327909" lvl="0" marL="457200" rtl="0" algn="l">
              <a:lnSpc>
                <a:spcPct val="115000"/>
              </a:lnSpc>
              <a:spcBef>
                <a:spcPts val="1200"/>
              </a:spcBef>
              <a:spcAft>
                <a:spcPts val="0"/>
              </a:spcAft>
              <a:buSzPts val="1600"/>
              <a:buChar char="●"/>
            </a:pPr>
            <a:r>
              <a:rPr lang="en-US" sz="1600"/>
              <a:t>Objective Function: linear model</a:t>
            </a:r>
            <a:endParaRPr sz="1500"/>
          </a:p>
          <a:p>
            <a:pPr indent="-301625" lvl="1" marL="914400" rtl="0" algn="l">
              <a:lnSpc>
                <a:spcPct val="115000"/>
              </a:lnSpc>
              <a:spcBef>
                <a:spcPts val="0"/>
              </a:spcBef>
              <a:spcAft>
                <a:spcPts val="0"/>
              </a:spcAft>
              <a:buSzPts val="1400"/>
              <a:buChar char="○"/>
            </a:pPr>
            <a:r>
              <a:rPr lang="en-US" sz="1400"/>
              <a:t>Target: to minimize the cost</a:t>
            </a:r>
            <a:endParaRPr sz="1300"/>
          </a:p>
          <a:p>
            <a:pPr indent="-301625" lvl="1" marL="914400" rtl="0" algn="l">
              <a:lnSpc>
                <a:spcPct val="115000"/>
              </a:lnSpc>
              <a:spcBef>
                <a:spcPts val="0"/>
              </a:spcBef>
              <a:spcAft>
                <a:spcPts val="0"/>
              </a:spcAft>
              <a:buSzPts val="1400"/>
              <a:buChar char="○"/>
            </a:pPr>
            <a:r>
              <a:rPr lang="en-US" sz="1400"/>
              <a:t>Z = 0.88 * X1 *+ 0.99 * X2 +….0.89 * X14</a:t>
            </a:r>
            <a:endParaRPr sz="1300"/>
          </a:p>
          <a:p>
            <a:pPr indent="-301625" lvl="2" marL="1371600" rtl="0" algn="l">
              <a:lnSpc>
                <a:spcPct val="115000"/>
              </a:lnSpc>
              <a:spcBef>
                <a:spcPts val="0"/>
              </a:spcBef>
              <a:spcAft>
                <a:spcPts val="0"/>
              </a:spcAft>
              <a:buSzPts val="1400"/>
              <a:buChar char="■"/>
            </a:pPr>
            <a:r>
              <a:rPr lang="en-US" sz="1400"/>
              <a:t>Sum of price times amount</a:t>
            </a:r>
            <a:endParaRPr sz="1300"/>
          </a:p>
          <a:p>
            <a:pPr indent="-228600" lvl="0" marL="457200" rtl="0" algn="l">
              <a:lnSpc>
                <a:spcPct val="115000"/>
              </a:lnSpc>
              <a:spcBef>
                <a:spcPts val="0"/>
              </a:spcBef>
              <a:spcAft>
                <a:spcPts val="0"/>
              </a:spcAft>
              <a:buSzPts val="1300"/>
              <a:buNone/>
            </a:pPr>
            <a:r>
              <a:t/>
            </a:r>
            <a:endParaRPr sz="2000"/>
          </a:p>
        </p:txBody>
      </p:sp>
      <p:pic>
        <p:nvPicPr>
          <p:cNvPr id="123" name="Google Shape;123;p3"/>
          <p:cNvPicPr preferRelativeResize="0"/>
          <p:nvPr/>
        </p:nvPicPr>
        <p:blipFill rotWithShape="1">
          <a:blip r:embed="rId3">
            <a:alphaModFix/>
          </a:blip>
          <a:srcRect b="0" l="0" r="0" t="0"/>
          <a:stretch/>
        </p:blipFill>
        <p:spPr>
          <a:xfrm>
            <a:off x="7120697" y="192480"/>
            <a:ext cx="1815778" cy="18096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Constrains</a:t>
            </a:r>
            <a:endParaRPr/>
          </a:p>
        </p:txBody>
      </p:sp>
      <p:sp>
        <p:nvSpPr>
          <p:cNvPr id="129" name="Google Shape;129;p4"/>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en-US"/>
              <a:t>Daily nutrition constraints( for adults)</a:t>
            </a:r>
            <a:endParaRPr/>
          </a:p>
          <a:p>
            <a:pPr indent="-298450" lvl="1" marL="914400" rtl="0" algn="l">
              <a:lnSpc>
                <a:spcPct val="115000"/>
              </a:lnSpc>
              <a:spcBef>
                <a:spcPts val="0"/>
              </a:spcBef>
              <a:spcAft>
                <a:spcPts val="0"/>
              </a:spcAft>
              <a:buSzPts val="1100"/>
              <a:buChar char="○"/>
            </a:pPr>
            <a:r>
              <a:rPr lang="en-US" sz="1200">
                <a:solidFill>
                  <a:schemeClr val="dk2"/>
                </a:solidFill>
              </a:rPr>
              <a:t>Calories &gt;= 2000kcal</a:t>
            </a:r>
            <a:endParaRPr/>
          </a:p>
          <a:p>
            <a:pPr indent="-298450" lvl="1" marL="914400" rtl="0" algn="l">
              <a:lnSpc>
                <a:spcPct val="115000"/>
              </a:lnSpc>
              <a:spcBef>
                <a:spcPts val="0"/>
              </a:spcBef>
              <a:spcAft>
                <a:spcPts val="0"/>
              </a:spcAft>
              <a:buSzPts val="1100"/>
              <a:buChar char="○"/>
            </a:pPr>
            <a:r>
              <a:rPr lang="en-US" sz="1200">
                <a:solidFill>
                  <a:schemeClr val="dk2"/>
                </a:solidFill>
              </a:rPr>
              <a:t>Protein &gt;= 50g</a:t>
            </a:r>
            <a:endParaRPr/>
          </a:p>
          <a:p>
            <a:pPr indent="-298450" lvl="1" marL="914400" rtl="0" algn="l">
              <a:lnSpc>
                <a:spcPct val="115000"/>
              </a:lnSpc>
              <a:spcBef>
                <a:spcPts val="0"/>
              </a:spcBef>
              <a:spcAft>
                <a:spcPts val="0"/>
              </a:spcAft>
              <a:buSzPts val="1100"/>
              <a:buChar char="○"/>
            </a:pPr>
            <a:r>
              <a:rPr lang="en-US" sz="1200">
                <a:solidFill>
                  <a:schemeClr val="dk2"/>
                </a:solidFill>
              </a:rPr>
              <a:t>Fat &lt;= 70g</a:t>
            </a:r>
            <a:endParaRPr/>
          </a:p>
          <a:p>
            <a:pPr indent="-298450" lvl="1" marL="914400" rtl="0" algn="l">
              <a:lnSpc>
                <a:spcPct val="115000"/>
              </a:lnSpc>
              <a:spcBef>
                <a:spcPts val="0"/>
              </a:spcBef>
              <a:spcAft>
                <a:spcPts val="0"/>
              </a:spcAft>
              <a:buSzPts val="1100"/>
              <a:buChar char="○"/>
            </a:pPr>
            <a:r>
              <a:rPr lang="en-US" sz="1200">
                <a:solidFill>
                  <a:schemeClr val="dk2"/>
                </a:solidFill>
              </a:rPr>
              <a:t>Carb &gt;= 260g </a:t>
            </a:r>
            <a:endParaRPr/>
          </a:p>
          <a:p>
            <a:pPr indent="-228600" lvl="0" marL="457200" rtl="0" algn="l">
              <a:lnSpc>
                <a:spcPct val="115000"/>
              </a:lnSpc>
              <a:spcBef>
                <a:spcPts val="0"/>
              </a:spcBef>
              <a:spcAft>
                <a:spcPts val="0"/>
              </a:spcAft>
              <a:buSzPts val="1300"/>
              <a:buNone/>
            </a:pPr>
            <a:r>
              <a:rPr lang="en-US"/>
              <a:t>            </a:t>
            </a:r>
            <a:r>
              <a:rPr lang="en-US" sz="1100">
                <a:solidFill>
                  <a:srgbClr val="595959"/>
                </a:solidFill>
              </a:rPr>
              <a:t>(</a:t>
            </a:r>
            <a:r>
              <a:rPr lang="en-US" sz="1100">
                <a:solidFill>
                  <a:srgbClr val="595959"/>
                </a:solidFill>
                <a:latin typeface="Arial"/>
                <a:ea typeface="Arial"/>
                <a:cs typeface="Arial"/>
                <a:sym typeface="Arial"/>
              </a:rPr>
              <a:t>Reference intakes from</a:t>
            </a:r>
            <a:r>
              <a:rPr lang="en-US" sz="1100"/>
              <a:t> the report on NHS)</a:t>
            </a:r>
            <a:endParaRPr sz="1100"/>
          </a:p>
        </p:txBody>
      </p:sp>
      <p:sp>
        <p:nvSpPr>
          <p:cNvPr id="130" name="Google Shape;130;p4"/>
          <p:cNvSpPr txBox="1"/>
          <p:nvPr>
            <p:ph idx="2" type="body"/>
          </p:nvPr>
        </p:nvSpPr>
        <p:spPr>
          <a:xfrm>
            <a:off x="4643604" y="2078875"/>
            <a:ext cx="4071026" cy="2261100"/>
          </a:xfrm>
          <a:prstGeom prst="rect">
            <a:avLst/>
          </a:prstGeom>
          <a:noFill/>
          <a:ln>
            <a:noFill/>
          </a:ln>
        </p:spPr>
        <p:txBody>
          <a:bodyPr anchorCtr="0" anchor="t" bIns="91425" lIns="91425" spcFirstLastPara="1" rIns="91425" wrap="square" tIns="91425">
            <a:normAutofit fontScale="92500" lnSpcReduction="20000"/>
          </a:bodyPr>
          <a:lstStyle/>
          <a:p>
            <a:pPr indent="-317500" lvl="0" marL="457200" rtl="0" algn="l">
              <a:lnSpc>
                <a:spcPct val="115000"/>
              </a:lnSpc>
              <a:spcBef>
                <a:spcPts val="0"/>
              </a:spcBef>
              <a:spcAft>
                <a:spcPts val="0"/>
              </a:spcAft>
              <a:buSzPct val="107485"/>
              <a:buChar char="●"/>
            </a:pPr>
            <a:r>
              <a:rPr b="1" lang="en-US" sz="1408"/>
              <a:t>Diversity constraints</a:t>
            </a:r>
            <a:endParaRPr sz="1408"/>
          </a:p>
          <a:p>
            <a:pPr indent="-298450" lvl="1" marL="914400" rtl="0" algn="l">
              <a:lnSpc>
                <a:spcPct val="115000"/>
              </a:lnSpc>
              <a:spcBef>
                <a:spcPts val="0"/>
              </a:spcBef>
              <a:spcAft>
                <a:spcPts val="0"/>
              </a:spcAft>
              <a:buSzPct val="99099"/>
              <a:buChar char="○"/>
            </a:pPr>
            <a:r>
              <a:rPr lang="en-US" sz="1200">
                <a:solidFill>
                  <a:schemeClr val="dk2"/>
                </a:solidFill>
              </a:rPr>
              <a:t>Amount of each item &gt;= 80g</a:t>
            </a:r>
            <a:endParaRPr/>
          </a:p>
          <a:p>
            <a:pPr indent="-298450" lvl="1" marL="914400" rtl="0" algn="l">
              <a:lnSpc>
                <a:spcPct val="115000"/>
              </a:lnSpc>
              <a:spcBef>
                <a:spcPts val="0"/>
              </a:spcBef>
              <a:spcAft>
                <a:spcPts val="0"/>
              </a:spcAft>
              <a:buSzPct val="99099"/>
              <a:buChar char="○"/>
            </a:pPr>
            <a:r>
              <a:rPr lang="en-US" sz="1200">
                <a:solidFill>
                  <a:schemeClr val="dk2"/>
                </a:solidFill>
              </a:rPr>
              <a:t>Maximum amount for each type of food</a:t>
            </a:r>
            <a:endParaRPr/>
          </a:p>
          <a:p>
            <a:pPr indent="-298450" lvl="2" marL="1371600" rtl="0" algn="l">
              <a:lnSpc>
                <a:spcPct val="115000"/>
              </a:lnSpc>
              <a:spcBef>
                <a:spcPts val="0"/>
              </a:spcBef>
              <a:spcAft>
                <a:spcPts val="0"/>
              </a:spcAft>
              <a:buSzPct val="108108"/>
              <a:buChar char="■"/>
            </a:pPr>
            <a:r>
              <a:rPr lang="en-US">
                <a:solidFill>
                  <a:schemeClr val="dk2"/>
                </a:solidFill>
              </a:rPr>
              <a:t>Bread (400g)</a:t>
            </a:r>
            <a:endParaRPr/>
          </a:p>
          <a:p>
            <a:pPr indent="-298450" lvl="2" marL="1371600" rtl="0" algn="l">
              <a:lnSpc>
                <a:spcPct val="115000"/>
              </a:lnSpc>
              <a:spcBef>
                <a:spcPts val="0"/>
              </a:spcBef>
              <a:spcAft>
                <a:spcPts val="0"/>
              </a:spcAft>
              <a:buSzPct val="108108"/>
              <a:buChar char="■"/>
            </a:pPr>
            <a:r>
              <a:rPr lang="en-US">
                <a:solidFill>
                  <a:schemeClr val="dk2"/>
                </a:solidFill>
              </a:rPr>
              <a:t>Meat &amp; Egg (500g)</a:t>
            </a:r>
            <a:endParaRPr/>
          </a:p>
          <a:p>
            <a:pPr indent="-298450" lvl="2" marL="1371600" rtl="0" algn="l">
              <a:lnSpc>
                <a:spcPct val="115000"/>
              </a:lnSpc>
              <a:spcBef>
                <a:spcPts val="0"/>
              </a:spcBef>
              <a:spcAft>
                <a:spcPts val="0"/>
              </a:spcAft>
              <a:buSzPct val="108108"/>
              <a:buChar char="■"/>
            </a:pPr>
            <a:r>
              <a:rPr lang="en-US">
                <a:solidFill>
                  <a:schemeClr val="dk2"/>
                </a:solidFill>
              </a:rPr>
              <a:t>Vegetable (500g)</a:t>
            </a:r>
            <a:endParaRPr/>
          </a:p>
          <a:p>
            <a:pPr indent="-298450" lvl="2" marL="1371600" rtl="0" algn="l">
              <a:lnSpc>
                <a:spcPct val="115000"/>
              </a:lnSpc>
              <a:spcBef>
                <a:spcPts val="0"/>
              </a:spcBef>
              <a:spcAft>
                <a:spcPts val="0"/>
              </a:spcAft>
              <a:buSzPct val="118918"/>
              <a:buChar char="■"/>
            </a:pPr>
            <a:r>
              <a:rPr lang="en-US">
                <a:solidFill>
                  <a:schemeClr val="dk2"/>
                </a:solidFill>
              </a:rPr>
              <a:t>Fruit (350g）</a:t>
            </a:r>
            <a:endParaRPr sz="1000">
              <a:solidFill>
                <a:schemeClr val="dk2"/>
              </a:solidFill>
            </a:endParaRPr>
          </a:p>
          <a:p>
            <a:pPr indent="-298450" lvl="1" marL="914400" rtl="0" algn="l">
              <a:lnSpc>
                <a:spcPct val="115000"/>
              </a:lnSpc>
              <a:spcBef>
                <a:spcPts val="0"/>
              </a:spcBef>
              <a:spcAft>
                <a:spcPts val="0"/>
              </a:spcAft>
              <a:buSzPct val="108108"/>
              <a:buChar char="○"/>
            </a:pPr>
            <a:r>
              <a:rPr lang="en-US">
                <a:solidFill>
                  <a:schemeClr val="dk2"/>
                </a:solidFill>
              </a:rPr>
              <a:t>Minimum requirement for each type of food</a:t>
            </a:r>
            <a:endParaRPr/>
          </a:p>
          <a:p>
            <a:pPr indent="-298450" lvl="2" marL="1371600" rtl="0" algn="l">
              <a:lnSpc>
                <a:spcPct val="115000"/>
              </a:lnSpc>
              <a:spcBef>
                <a:spcPts val="0"/>
              </a:spcBef>
              <a:spcAft>
                <a:spcPts val="0"/>
              </a:spcAft>
              <a:buSzPct val="108108"/>
              <a:buChar char="■"/>
            </a:pPr>
            <a:r>
              <a:rPr lang="en-US">
                <a:solidFill>
                  <a:schemeClr val="dk2"/>
                </a:solidFill>
              </a:rPr>
              <a:t>at least 1 kind of bread</a:t>
            </a:r>
            <a:endParaRPr/>
          </a:p>
          <a:p>
            <a:pPr indent="-298450" lvl="2" marL="1371600" rtl="0" algn="l">
              <a:lnSpc>
                <a:spcPct val="115000"/>
              </a:lnSpc>
              <a:spcBef>
                <a:spcPts val="0"/>
              </a:spcBef>
              <a:spcAft>
                <a:spcPts val="0"/>
              </a:spcAft>
              <a:buSzPct val="108108"/>
              <a:buChar char="■"/>
            </a:pPr>
            <a:r>
              <a:rPr lang="en-US">
                <a:solidFill>
                  <a:schemeClr val="dk2"/>
                </a:solidFill>
              </a:rPr>
              <a:t>at least 2 kinds of meat or egg</a:t>
            </a:r>
            <a:endParaRPr/>
          </a:p>
          <a:p>
            <a:pPr indent="-298450" lvl="2" marL="1371600" rtl="0" algn="l">
              <a:lnSpc>
                <a:spcPct val="115000"/>
              </a:lnSpc>
              <a:spcBef>
                <a:spcPts val="0"/>
              </a:spcBef>
              <a:spcAft>
                <a:spcPts val="0"/>
              </a:spcAft>
              <a:buSzPct val="108108"/>
              <a:buChar char="■"/>
            </a:pPr>
            <a:r>
              <a:rPr lang="en-US">
                <a:solidFill>
                  <a:schemeClr val="dk2"/>
                </a:solidFill>
              </a:rPr>
              <a:t>at least 2 kinds of vegetable</a:t>
            </a:r>
            <a:endParaRPr/>
          </a:p>
          <a:p>
            <a:pPr indent="-298450" lvl="2" marL="1371600" rtl="0" algn="l">
              <a:lnSpc>
                <a:spcPct val="115000"/>
              </a:lnSpc>
              <a:spcBef>
                <a:spcPts val="0"/>
              </a:spcBef>
              <a:spcAft>
                <a:spcPts val="0"/>
              </a:spcAft>
              <a:buSzPct val="108108"/>
              <a:buChar char="■"/>
            </a:pPr>
            <a:r>
              <a:rPr lang="en-US">
                <a:solidFill>
                  <a:schemeClr val="dk2"/>
                </a:solidFill>
              </a:rPr>
              <a:t>at least 2 kinds of fruit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d9b9d8e610_0_0"/>
          <p:cNvSpPr txBox="1"/>
          <p:nvPr>
            <p:ph type="title"/>
          </p:nvPr>
        </p:nvSpPr>
        <p:spPr>
          <a:xfrm>
            <a:off x="870275" y="154975"/>
            <a:ext cx="7688400" cy="53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2600"/>
              <a:buNone/>
            </a:pPr>
            <a:r>
              <a:rPr lang="en-US" sz="2040"/>
              <a:t>Optimal Solution</a:t>
            </a:r>
            <a:endParaRPr sz="2040"/>
          </a:p>
        </p:txBody>
      </p:sp>
      <p:sp>
        <p:nvSpPr>
          <p:cNvPr id="136" name="Google Shape;136;gd9b9d8e610_0_0"/>
          <p:cNvSpPr txBox="1"/>
          <p:nvPr>
            <p:ph idx="2" type="body"/>
          </p:nvPr>
        </p:nvSpPr>
        <p:spPr>
          <a:xfrm>
            <a:off x="567154" y="3115375"/>
            <a:ext cx="4071000" cy="2261100"/>
          </a:xfrm>
          <a:prstGeom prst="rect">
            <a:avLst/>
          </a:prstGeom>
          <a:noFill/>
          <a:ln>
            <a:noFill/>
          </a:ln>
        </p:spPr>
        <p:txBody>
          <a:bodyPr anchorCtr="0" anchor="t" bIns="91425" lIns="91425" spcFirstLastPara="1" rIns="91425" wrap="square" tIns="91425">
            <a:normAutofit/>
          </a:bodyPr>
          <a:lstStyle/>
          <a:p>
            <a:pPr indent="-310693" lvl="0" marL="457200" rtl="0" algn="l">
              <a:spcBef>
                <a:spcPts val="0"/>
              </a:spcBef>
              <a:spcAft>
                <a:spcPts val="0"/>
              </a:spcAft>
              <a:buSzPts val="1293"/>
              <a:buChar char="●"/>
            </a:pPr>
            <a:r>
              <a:rPr lang="en-US" sz="1292"/>
              <a:t>Bread: wheat bread(80g), white bread(463.67g)</a:t>
            </a:r>
            <a:endParaRPr sz="1292"/>
          </a:p>
          <a:p>
            <a:pPr indent="-310693" lvl="0" marL="457200" rtl="0" algn="l">
              <a:spcBef>
                <a:spcPts val="0"/>
              </a:spcBef>
              <a:spcAft>
                <a:spcPts val="0"/>
              </a:spcAft>
              <a:buSzPts val="1293"/>
              <a:buChar char="●"/>
            </a:pPr>
            <a:r>
              <a:rPr lang="en-US" sz="1292"/>
              <a:t>Meat &amp; Egg: ribs(80g), egg(80g)</a:t>
            </a:r>
            <a:endParaRPr sz="1292"/>
          </a:p>
          <a:p>
            <a:pPr indent="-310693" lvl="0" marL="457200" rtl="0" algn="l">
              <a:spcBef>
                <a:spcPts val="0"/>
              </a:spcBef>
              <a:spcAft>
                <a:spcPts val="0"/>
              </a:spcAft>
              <a:buSzPts val="1293"/>
              <a:buChar char="●"/>
            </a:pPr>
            <a:r>
              <a:rPr lang="en-US" sz="1292"/>
              <a:t>Vegetable: sprouts(80g),  mushrooms(80g)</a:t>
            </a:r>
            <a:endParaRPr sz="1292"/>
          </a:p>
          <a:p>
            <a:pPr indent="-310693" lvl="0" marL="457200" rtl="0" algn="l">
              <a:spcBef>
                <a:spcPts val="0"/>
              </a:spcBef>
              <a:spcAft>
                <a:spcPts val="0"/>
              </a:spcAft>
              <a:buSzPts val="1293"/>
              <a:buChar char="●"/>
            </a:pPr>
            <a:r>
              <a:rPr lang="en-US" sz="1292"/>
              <a:t>Fruit: banana(80g), grapes(80g)</a:t>
            </a:r>
            <a:endParaRPr sz="1292"/>
          </a:p>
          <a:p>
            <a:pPr indent="-228600" lvl="0" marL="457200" rtl="0" algn="l">
              <a:spcBef>
                <a:spcPts val="0"/>
              </a:spcBef>
              <a:spcAft>
                <a:spcPts val="0"/>
              </a:spcAft>
              <a:buNone/>
            </a:pPr>
            <a:r>
              <a:t/>
            </a:r>
            <a:endParaRPr/>
          </a:p>
          <a:p>
            <a:pPr indent="-228600" lvl="0" marL="457200" rtl="0" algn="l">
              <a:spcBef>
                <a:spcPts val="0"/>
              </a:spcBef>
              <a:spcAft>
                <a:spcPts val="0"/>
              </a:spcAft>
              <a:buNone/>
            </a:pPr>
            <a:r>
              <a:rPr b="1" lang="en-US" sz="1600">
                <a:solidFill>
                  <a:srgbClr val="FF0000"/>
                </a:solidFill>
              </a:rPr>
              <a:t>minimum cost: $4.61---not expensive</a:t>
            </a:r>
            <a:endParaRPr b="1" sz="1600">
              <a:solidFill>
                <a:srgbClr val="FF0000"/>
              </a:solidFill>
            </a:endParaRPr>
          </a:p>
          <a:p>
            <a:pPr indent="-228600" lvl="0" marL="457200" rtl="0" algn="l">
              <a:spcBef>
                <a:spcPts val="0"/>
              </a:spcBef>
              <a:spcAft>
                <a:spcPts val="0"/>
              </a:spcAft>
              <a:buNone/>
            </a:pPr>
            <a:r>
              <a:rPr b="1" lang="en-US" sz="1600">
                <a:solidFill>
                  <a:srgbClr val="FF0000"/>
                </a:solidFill>
              </a:rPr>
              <a:t>total amount:1023.68g---not much</a:t>
            </a:r>
            <a:endParaRPr b="1" sz="1408"/>
          </a:p>
        </p:txBody>
      </p:sp>
      <p:pic>
        <p:nvPicPr>
          <p:cNvPr id="137" name="Google Shape;137;gd9b9d8e610_0_0"/>
          <p:cNvPicPr preferRelativeResize="0"/>
          <p:nvPr/>
        </p:nvPicPr>
        <p:blipFill>
          <a:blip r:embed="rId3">
            <a:alphaModFix/>
          </a:blip>
          <a:stretch>
            <a:fillRect/>
          </a:stretch>
        </p:blipFill>
        <p:spPr>
          <a:xfrm>
            <a:off x="870275" y="641300"/>
            <a:ext cx="7066772" cy="2474075"/>
          </a:xfrm>
          <a:prstGeom prst="rect">
            <a:avLst/>
          </a:prstGeom>
          <a:noFill/>
          <a:ln>
            <a:noFill/>
          </a:ln>
        </p:spPr>
      </p:pic>
      <p:pic>
        <p:nvPicPr>
          <p:cNvPr id="138" name="Google Shape;138;gd9b9d8e610_0_0"/>
          <p:cNvPicPr preferRelativeResize="0"/>
          <p:nvPr/>
        </p:nvPicPr>
        <p:blipFill>
          <a:blip r:embed="rId4">
            <a:alphaModFix/>
          </a:blip>
          <a:stretch>
            <a:fillRect/>
          </a:stretch>
        </p:blipFill>
        <p:spPr>
          <a:xfrm>
            <a:off x="4572000" y="3115375"/>
            <a:ext cx="4556800" cy="407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